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9" r:id="rId2"/>
    <p:sldMasterId id="2147483681" r:id="rId3"/>
  </p:sldMasterIdLst>
  <p:notesMasterIdLst>
    <p:notesMasterId r:id="rId11"/>
  </p:notesMasterIdLst>
  <p:handoutMasterIdLst>
    <p:handoutMasterId r:id="rId12"/>
  </p:handoutMasterIdLst>
  <p:sldIdLst>
    <p:sldId id="279" r:id="rId4"/>
    <p:sldId id="281" r:id="rId5"/>
    <p:sldId id="280" r:id="rId6"/>
    <p:sldId id="282" r:id="rId7"/>
    <p:sldId id="283" r:id="rId8"/>
    <p:sldId id="284" r:id="rId9"/>
    <p:sldId id="28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28" autoAdjust="0"/>
    <p:restoredTop sz="94694"/>
  </p:normalViewPr>
  <p:slideViewPr>
    <p:cSldViewPr snapToGrid="0" snapToObjects="1">
      <p:cViewPr varScale="1">
        <p:scale>
          <a:sx n="107" d="100"/>
          <a:sy n="107" d="100"/>
        </p:scale>
        <p:origin x="488" y="160"/>
      </p:cViewPr>
      <p:guideLst/>
    </p:cSldViewPr>
  </p:slideViewPr>
  <p:notesTextViewPr>
    <p:cViewPr>
      <p:scale>
        <a:sx n="1" d="1"/>
        <a:sy n="1" d="1"/>
      </p:scale>
      <p:origin x="0" y="0"/>
    </p:cViewPr>
  </p:notesTextViewPr>
  <p:notesViewPr>
    <p:cSldViewPr snapToGrid="0" snapToObjects="1">
      <p:cViewPr varScale="1">
        <p:scale>
          <a:sx n="155" d="100"/>
          <a:sy n="155" d="100"/>
        </p:scale>
        <p:origin x="598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7/28/22</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7/28/22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812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26321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39632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0774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99738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GB"/>
              <a:t>Click to edit Master title style</a:t>
            </a:r>
            <a:endParaRPr lang="en-US" dirty="0"/>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GB"/>
              <a:t>Click to edit Master title style</a:t>
            </a:r>
            <a:endParaRPr lang="en-US" dirty="0"/>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dirty="0"/>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748171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932208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28/7/22</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2214800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dirty="0"/>
              <a:t>Title goes here</a:t>
            </a:r>
            <a:endParaRPr lang="en-US" dirty="0"/>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dirty="0"/>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Lst>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28/7/22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28/7/22</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a:srcRect/>
          <a:stretch/>
        </p:blipFill>
        <p:spPr>
          <a:xfrm>
            <a:off x="11526898" y="6196827"/>
            <a:ext cx="540000" cy="563746"/>
          </a:xfrm>
          <a:prstGeom prst="rect">
            <a:avLst/>
          </a:prstGeom>
        </p:spPr>
      </p:pic>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spTree>
    <p:extLst>
      <p:ext uri="{BB962C8B-B14F-4D97-AF65-F5344CB8AC3E}">
        <p14:creationId xmlns:p14="http://schemas.microsoft.com/office/powerpoint/2010/main" val="290046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pic>
        <p:nvPicPr>
          <p:cNvPr id="3" name="Picture 2" descr="Chart&#10;&#10;Description automatically generated">
            <a:extLst>
              <a:ext uri="{FF2B5EF4-FFF2-40B4-BE49-F238E27FC236}">
                <a16:creationId xmlns:a16="http://schemas.microsoft.com/office/drawing/2014/main" id="{388E49F7-94F2-576C-9422-1CF2AAABF654}"/>
              </a:ext>
            </a:extLst>
          </p:cNvPr>
          <p:cNvPicPr>
            <a:picLocks noChangeAspect="1"/>
          </p:cNvPicPr>
          <p:nvPr/>
        </p:nvPicPr>
        <p:blipFill>
          <a:blip r:embed="rId2"/>
          <a:stretch>
            <a:fillRect/>
          </a:stretch>
        </p:blipFill>
        <p:spPr>
          <a:xfrm>
            <a:off x="20931" y="1223157"/>
            <a:ext cx="3409995" cy="4787366"/>
          </a:xfrm>
          <a:prstGeom prst="rect">
            <a:avLst/>
          </a:prstGeom>
        </p:spPr>
      </p:pic>
      <p:sp>
        <p:nvSpPr>
          <p:cNvPr id="5" name="TextBox 4">
            <a:extLst>
              <a:ext uri="{FF2B5EF4-FFF2-40B4-BE49-F238E27FC236}">
                <a16:creationId xmlns:a16="http://schemas.microsoft.com/office/drawing/2014/main" id="{0021BA58-8BD4-E968-CBB2-5DBF8208D421}"/>
              </a:ext>
            </a:extLst>
          </p:cNvPr>
          <p:cNvSpPr txBox="1"/>
          <p:nvPr/>
        </p:nvSpPr>
        <p:spPr>
          <a:xfrm>
            <a:off x="736270" y="729958"/>
            <a:ext cx="2551460" cy="984885"/>
          </a:xfrm>
          <a:prstGeom prst="rect">
            <a:avLst/>
          </a:prstGeom>
          <a:noFill/>
        </p:spPr>
        <p:txBody>
          <a:bodyPr wrap="square" rtlCol="0">
            <a:spAutoFit/>
          </a:bodyPr>
          <a:lstStyle/>
          <a:p>
            <a:pPr algn="ctr"/>
            <a:r>
              <a:rPr lang="en-US" sz="1600" dirty="0"/>
              <a:t>IRC Calculation from TS</a:t>
            </a:r>
          </a:p>
          <a:p>
            <a:pPr algn="ctr"/>
            <a:r>
              <a:rPr lang="en-US" sz="1400" dirty="0"/>
              <a:t>M06-2X/cc-</a:t>
            </a:r>
            <a:r>
              <a:rPr lang="en-US" sz="1400" dirty="0" err="1"/>
              <a:t>pvtz</a:t>
            </a:r>
            <a:r>
              <a:rPr lang="en-US" sz="1400" dirty="0"/>
              <a:t> with GD3 correction</a:t>
            </a:r>
          </a:p>
          <a:p>
            <a:pPr algn="ctr"/>
            <a:endParaRPr lang="en-US" sz="1400" dirty="0"/>
          </a:p>
        </p:txBody>
      </p:sp>
      <p:sp>
        <p:nvSpPr>
          <p:cNvPr id="6" name="TextBox 5">
            <a:extLst>
              <a:ext uri="{FF2B5EF4-FFF2-40B4-BE49-F238E27FC236}">
                <a16:creationId xmlns:a16="http://schemas.microsoft.com/office/drawing/2014/main" id="{30CF4399-53BE-9FC8-42E4-7732E2124EFA}"/>
              </a:ext>
            </a:extLst>
          </p:cNvPr>
          <p:cNvSpPr txBox="1"/>
          <p:nvPr/>
        </p:nvSpPr>
        <p:spPr>
          <a:xfrm>
            <a:off x="3389828" y="3283927"/>
            <a:ext cx="1192444" cy="461665"/>
          </a:xfrm>
          <a:prstGeom prst="rect">
            <a:avLst/>
          </a:prstGeom>
          <a:noFill/>
        </p:spPr>
        <p:txBody>
          <a:bodyPr wrap="square" rtlCol="0">
            <a:spAutoFit/>
          </a:bodyPr>
          <a:lstStyle/>
          <a:p>
            <a:r>
              <a:rPr lang="en-US" sz="1200" dirty="0">
                <a:solidFill>
                  <a:srgbClr val="FF9300"/>
                </a:solidFill>
              </a:rPr>
              <a:t>Barrier Height ~35 cm-1</a:t>
            </a:r>
          </a:p>
        </p:txBody>
      </p:sp>
      <p:sp>
        <p:nvSpPr>
          <p:cNvPr id="7" name="TextBox 6">
            <a:extLst>
              <a:ext uri="{FF2B5EF4-FFF2-40B4-BE49-F238E27FC236}">
                <a16:creationId xmlns:a16="http://schemas.microsoft.com/office/drawing/2014/main" id="{3E0736B6-3E21-0D31-A0B9-9C2423B0DBA1}"/>
              </a:ext>
            </a:extLst>
          </p:cNvPr>
          <p:cNvSpPr txBox="1"/>
          <p:nvPr/>
        </p:nvSpPr>
        <p:spPr>
          <a:xfrm>
            <a:off x="3430926" y="4932411"/>
            <a:ext cx="1644507" cy="276999"/>
          </a:xfrm>
          <a:prstGeom prst="rect">
            <a:avLst/>
          </a:prstGeom>
          <a:noFill/>
        </p:spPr>
        <p:txBody>
          <a:bodyPr wrap="square" rtlCol="0">
            <a:spAutoFit/>
          </a:bodyPr>
          <a:lstStyle/>
          <a:p>
            <a:r>
              <a:rPr lang="en-US" sz="1200" dirty="0">
                <a:solidFill>
                  <a:srgbClr val="0070C0"/>
                </a:solidFill>
              </a:rPr>
              <a:t>VDE ~ 22,765 cm-1</a:t>
            </a:r>
          </a:p>
        </p:txBody>
      </p:sp>
      <p:pic>
        <p:nvPicPr>
          <p:cNvPr id="9" name="Picture 8" descr="Background pattern&#10;&#10;Description automatically generated">
            <a:extLst>
              <a:ext uri="{FF2B5EF4-FFF2-40B4-BE49-F238E27FC236}">
                <a16:creationId xmlns:a16="http://schemas.microsoft.com/office/drawing/2014/main" id="{C2DAD7C7-ACF7-C417-2080-C7B93FDAF887}"/>
              </a:ext>
            </a:extLst>
          </p:cNvPr>
          <p:cNvPicPr>
            <a:picLocks noChangeAspect="1"/>
          </p:cNvPicPr>
          <p:nvPr/>
        </p:nvPicPr>
        <p:blipFill>
          <a:blip r:embed="rId3"/>
          <a:stretch>
            <a:fillRect/>
          </a:stretch>
        </p:blipFill>
        <p:spPr>
          <a:xfrm>
            <a:off x="7609728" y="-23898"/>
            <a:ext cx="4171307" cy="6034422"/>
          </a:xfrm>
          <a:prstGeom prst="rect">
            <a:avLst/>
          </a:prstGeom>
        </p:spPr>
      </p:pic>
      <p:sp>
        <p:nvSpPr>
          <p:cNvPr id="10" name="TextBox 9">
            <a:extLst>
              <a:ext uri="{FF2B5EF4-FFF2-40B4-BE49-F238E27FC236}">
                <a16:creationId xmlns:a16="http://schemas.microsoft.com/office/drawing/2014/main" id="{C1545BD6-B6B3-7F61-3381-A4CDC9D50C20}"/>
              </a:ext>
            </a:extLst>
          </p:cNvPr>
          <p:cNvSpPr txBox="1"/>
          <p:nvPr/>
        </p:nvSpPr>
        <p:spPr>
          <a:xfrm>
            <a:off x="6499478" y="1068512"/>
            <a:ext cx="1589073" cy="646331"/>
          </a:xfrm>
          <a:prstGeom prst="rect">
            <a:avLst/>
          </a:prstGeom>
          <a:noFill/>
        </p:spPr>
        <p:txBody>
          <a:bodyPr wrap="square" rtlCol="0">
            <a:spAutoFit/>
          </a:bodyPr>
          <a:lstStyle/>
          <a:p>
            <a:r>
              <a:rPr lang="en-US" sz="1200" dirty="0">
                <a:solidFill>
                  <a:srgbClr val="FF9300"/>
                </a:solidFill>
              </a:rPr>
              <a:t>Planar C2v Transition State Geometry</a:t>
            </a:r>
          </a:p>
        </p:txBody>
      </p:sp>
      <p:sp>
        <p:nvSpPr>
          <p:cNvPr id="11" name="TextBox 10">
            <a:extLst>
              <a:ext uri="{FF2B5EF4-FFF2-40B4-BE49-F238E27FC236}">
                <a16:creationId xmlns:a16="http://schemas.microsoft.com/office/drawing/2014/main" id="{3AE6D176-891A-6236-1773-2B3194E04EE6}"/>
              </a:ext>
            </a:extLst>
          </p:cNvPr>
          <p:cNvSpPr txBox="1"/>
          <p:nvPr/>
        </p:nvSpPr>
        <p:spPr>
          <a:xfrm>
            <a:off x="6590872" y="4286080"/>
            <a:ext cx="1589073" cy="646331"/>
          </a:xfrm>
          <a:prstGeom prst="rect">
            <a:avLst/>
          </a:prstGeom>
          <a:noFill/>
        </p:spPr>
        <p:txBody>
          <a:bodyPr wrap="square" rtlCol="0">
            <a:spAutoFit/>
          </a:bodyPr>
          <a:lstStyle/>
          <a:p>
            <a:r>
              <a:rPr lang="en-US" sz="1200" dirty="0">
                <a:solidFill>
                  <a:srgbClr val="00B050"/>
                </a:solidFill>
              </a:rPr>
              <a:t>Planar Csv First Excited State Geometry</a:t>
            </a:r>
          </a:p>
        </p:txBody>
      </p:sp>
      <p:sp>
        <p:nvSpPr>
          <p:cNvPr id="12" name="TextBox 11">
            <a:extLst>
              <a:ext uri="{FF2B5EF4-FFF2-40B4-BE49-F238E27FC236}">
                <a16:creationId xmlns:a16="http://schemas.microsoft.com/office/drawing/2014/main" id="{A2F6F832-EBAE-0026-70E0-39646E276118}"/>
              </a:ext>
            </a:extLst>
          </p:cNvPr>
          <p:cNvSpPr txBox="1"/>
          <p:nvPr/>
        </p:nvSpPr>
        <p:spPr>
          <a:xfrm>
            <a:off x="8739244" y="2747091"/>
            <a:ext cx="2326023" cy="246221"/>
          </a:xfrm>
          <a:prstGeom prst="rect">
            <a:avLst/>
          </a:prstGeom>
          <a:noFill/>
        </p:spPr>
        <p:txBody>
          <a:bodyPr wrap="square" rtlCol="0">
            <a:spAutoFit/>
          </a:bodyPr>
          <a:lstStyle/>
          <a:p>
            <a:r>
              <a:rPr lang="en-US" sz="1000" dirty="0"/>
              <a:t>(Arrows show the IRC </a:t>
            </a:r>
            <a:r>
              <a:rPr lang="en-US" sz="1000" dirty="0" err="1"/>
              <a:t>Qn</a:t>
            </a:r>
            <a:r>
              <a:rPr lang="en-US" sz="1000" dirty="0"/>
              <a:t> vectors)</a:t>
            </a:r>
          </a:p>
        </p:txBody>
      </p:sp>
      <p:sp>
        <p:nvSpPr>
          <p:cNvPr id="13" name="TextBox 12">
            <a:extLst>
              <a:ext uri="{FF2B5EF4-FFF2-40B4-BE49-F238E27FC236}">
                <a16:creationId xmlns:a16="http://schemas.microsoft.com/office/drawing/2014/main" id="{3BF8341A-4BE7-C724-5D3E-5F2332CD8AB4}"/>
              </a:ext>
            </a:extLst>
          </p:cNvPr>
          <p:cNvSpPr txBox="1"/>
          <p:nvPr/>
        </p:nvSpPr>
        <p:spPr>
          <a:xfrm>
            <a:off x="6458382" y="5235490"/>
            <a:ext cx="1589074" cy="553998"/>
          </a:xfrm>
          <a:prstGeom prst="rect">
            <a:avLst/>
          </a:prstGeom>
          <a:noFill/>
        </p:spPr>
        <p:txBody>
          <a:bodyPr wrap="square" rtlCol="0">
            <a:spAutoFit/>
          </a:bodyPr>
          <a:lstStyle/>
          <a:p>
            <a:r>
              <a:rPr lang="en-US" sz="1000" dirty="0"/>
              <a:t>Slight ring distortion to Cs symmetry via b2 motion</a:t>
            </a:r>
          </a:p>
        </p:txBody>
      </p:sp>
    </p:spTree>
    <p:extLst>
      <p:ext uri="{BB962C8B-B14F-4D97-AF65-F5344CB8AC3E}">
        <p14:creationId xmlns:p14="http://schemas.microsoft.com/office/powerpoint/2010/main" val="324130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pic>
        <p:nvPicPr>
          <p:cNvPr id="6" name="Picture 5" descr="Chart, histogram&#10;&#10;Description automatically generated">
            <a:extLst>
              <a:ext uri="{FF2B5EF4-FFF2-40B4-BE49-F238E27FC236}">
                <a16:creationId xmlns:a16="http://schemas.microsoft.com/office/drawing/2014/main" id="{DB070B0C-FDE2-F7A6-5E69-43CBFBEF7147}"/>
              </a:ext>
            </a:extLst>
          </p:cNvPr>
          <p:cNvPicPr>
            <a:picLocks noChangeAspect="1"/>
          </p:cNvPicPr>
          <p:nvPr/>
        </p:nvPicPr>
        <p:blipFill>
          <a:blip r:embed="rId2"/>
          <a:stretch>
            <a:fillRect/>
          </a:stretch>
        </p:blipFill>
        <p:spPr>
          <a:xfrm>
            <a:off x="258565" y="587105"/>
            <a:ext cx="6033613" cy="4584363"/>
          </a:xfrm>
          <a:prstGeom prst="rect">
            <a:avLst/>
          </a:prstGeom>
        </p:spPr>
      </p:pic>
      <p:sp>
        <p:nvSpPr>
          <p:cNvPr id="7" name="TextBox 6">
            <a:extLst>
              <a:ext uri="{FF2B5EF4-FFF2-40B4-BE49-F238E27FC236}">
                <a16:creationId xmlns:a16="http://schemas.microsoft.com/office/drawing/2014/main" id="{36C1064C-23A9-B70D-FC7B-BF8019D0E155}"/>
              </a:ext>
            </a:extLst>
          </p:cNvPr>
          <p:cNvSpPr txBox="1"/>
          <p:nvPr/>
        </p:nvSpPr>
        <p:spPr>
          <a:xfrm>
            <a:off x="1089839" y="825061"/>
            <a:ext cx="4808305" cy="307777"/>
          </a:xfrm>
          <a:prstGeom prst="rect">
            <a:avLst/>
          </a:prstGeom>
          <a:noFill/>
        </p:spPr>
        <p:txBody>
          <a:bodyPr wrap="square" rtlCol="0">
            <a:spAutoFit/>
          </a:bodyPr>
          <a:lstStyle/>
          <a:p>
            <a:pPr algn="ctr"/>
            <a:r>
              <a:rPr lang="en-US" sz="1400" dirty="0"/>
              <a:t>Cosine Similarity Measurements</a:t>
            </a:r>
          </a:p>
        </p:txBody>
      </p:sp>
      <p:sp>
        <p:nvSpPr>
          <p:cNvPr id="8" name="TextBox 7">
            <a:extLst>
              <a:ext uri="{FF2B5EF4-FFF2-40B4-BE49-F238E27FC236}">
                <a16:creationId xmlns:a16="http://schemas.microsoft.com/office/drawing/2014/main" id="{0423A775-C226-4592-92E8-000807E59504}"/>
              </a:ext>
            </a:extLst>
          </p:cNvPr>
          <p:cNvSpPr txBox="1"/>
          <p:nvPr/>
        </p:nvSpPr>
        <p:spPr>
          <a:xfrm>
            <a:off x="118753" y="5171468"/>
            <a:ext cx="6360073" cy="954107"/>
          </a:xfrm>
          <a:prstGeom prst="rect">
            <a:avLst/>
          </a:prstGeom>
          <a:noFill/>
        </p:spPr>
        <p:txBody>
          <a:bodyPr wrap="square" rtlCol="0">
            <a:spAutoFit/>
          </a:bodyPr>
          <a:lstStyle/>
          <a:p>
            <a:r>
              <a:rPr lang="en-US" sz="1400" dirty="0"/>
              <a:t>Measured the cosine similarity between the IRC coordinates and each of the 69 normal mode coordinates of the transition state, as a measure of which vibrational frequencies are in the ‘same direction’ as the </a:t>
            </a:r>
            <a:r>
              <a:rPr lang="en-US" sz="1400" dirty="0" err="1"/>
              <a:t>rxn</a:t>
            </a:r>
            <a:r>
              <a:rPr lang="en-US" sz="1400" dirty="0"/>
              <a:t> </a:t>
            </a:r>
            <a:r>
              <a:rPr lang="en-US" sz="1400" dirty="0" err="1"/>
              <a:t>coord</a:t>
            </a:r>
            <a:r>
              <a:rPr lang="en-US" sz="1400" dirty="0"/>
              <a:t>. Confirms that the distortion is through b2 vibrations</a:t>
            </a:r>
          </a:p>
        </p:txBody>
      </p:sp>
      <p:sp>
        <p:nvSpPr>
          <p:cNvPr id="9" name="TextBox 8">
            <a:extLst>
              <a:ext uri="{FF2B5EF4-FFF2-40B4-BE49-F238E27FC236}">
                <a16:creationId xmlns:a16="http://schemas.microsoft.com/office/drawing/2014/main" id="{EF5BFFE4-E398-3B7A-4019-E04C6BDB72D1}"/>
              </a:ext>
            </a:extLst>
          </p:cNvPr>
          <p:cNvSpPr txBox="1"/>
          <p:nvPr/>
        </p:nvSpPr>
        <p:spPr>
          <a:xfrm>
            <a:off x="6482994" y="926690"/>
            <a:ext cx="5077148" cy="307777"/>
          </a:xfrm>
          <a:prstGeom prst="rect">
            <a:avLst/>
          </a:prstGeom>
          <a:noFill/>
        </p:spPr>
        <p:txBody>
          <a:bodyPr wrap="square" rtlCol="0">
            <a:spAutoFit/>
          </a:bodyPr>
          <a:lstStyle/>
          <a:p>
            <a:pPr algn="ctr"/>
            <a:r>
              <a:rPr lang="en-US" sz="1400" dirty="0"/>
              <a:t>Describing IRC </a:t>
            </a:r>
            <a:r>
              <a:rPr lang="en-US" sz="1400" dirty="0" err="1"/>
              <a:t>Qn</a:t>
            </a:r>
            <a:r>
              <a:rPr lang="en-US" sz="1400" dirty="0"/>
              <a:t> as a linear combination of normal modes</a:t>
            </a:r>
          </a:p>
        </p:txBody>
      </p:sp>
      <p:sp>
        <p:nvSpPr>
          <p:cNvPr id="11" name="TextBox 10">
            <a:extLst>
              <a:ext uri="{FF2B5EF4-FFF2-40B4-BE49-F238E27FC236}">
                <a16:creationId xmlns:a16="http://schemas.microsoft.com/office/drawing/2014/main" id="{F66935C2-EF62-4B2A-1E3E-8CD23AAB4591}"/>
              </a:ext>
            </a:extLst>
          </p:cNvPr>
          <p:cNvSpPr txBox="1"/>
          <p:nvPr/>
        </p:nvSpPr>
        <p:spPr>
          <a:xfrm>
            <a:off x="6728084" y="3292736"/>
            <a:ext cx="4994953" cy="461665"/>
          </a:xfrm>
          <a:prstGeom prst="rect">
            <a:avLst/>
          </a:prstGeom>
          <a:noFill/>
        </p:spPr>
        <p:txBody>
          <a:bodyPr wrap="square" rtlCol="0">
            <a:spAutoFit/>
          </a:bodyPr>
          <a:lstStyle/>
          <a:p>
            <a:r>
              <a:rPr lang="en-US" sz="1200" dirty="0"/>
              <a:t>This gives an indication as to what modes may be involved with the hole transfer/spectrum</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9528A91-C29E-01BA-884D-13064C88FAA4}"/>
                  </a:ext>
                </a:extLst>
              </p:cNvPr>
              <p:cNvSpPr txBox="1"/>
              <p:nvPr/>
            </p:nvSpPr>
            <p:spPr>
              <a:xfrm>
                <a:off x="6587010" y="1454065"/>
                <a:ext cx="2104807" cy="78790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AU" b="0" i="1" smtClean="0">
                                        <a:latin typeface="Cambria Math" panose="02040503050406030204" pitchFamily="18" charset="0"/>
                                      </a:rPr>
                                      <m:t>𝑓</m:t>
                                    </m:r>
                                  </m:e>
                                  <m:sub>
                                    <m:r>
                                      <a:rPr lang="en-AU"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1</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AU" i="1">
                                        <a:latin typeface="Cambria Math" panose="02040503050406030204" pitchFamily="18" charset="0"/>
                                      </a:rPr>
                                      <m:t>𝑓</m:t>
                                    </m:r>
                                  </m:e>
                                  <m:sub>
                                    <m:r>
                                      <a:rPr lang="en-AU" b="0" i="1" smtClean="0">
                                        <a:latin typeface="Cambria Math" panose="02040503050406030204" pitchFamily="18" charset="0"/>
                                      </a:rPr>
                                      <m:t>69</m:t>
                                    </m:r>
                                  </m:sub>
                                </m:sSub>
                                <m:sSub>
                                  <m:sSubPr>
                                    <m:ctrlPr>
                                      <a:rPr lang="en-US" i="1">
                                        <a:latin typeface="Cambria Math" panose="02040503050406030204" pitchFamily="18" charset="0"/>
                                      </a:rPr>
                                    </m:ctrlPr>
                                  </m:sSubPr>
                                  <m:e>
                                    <m:r>
                                      <a:rPr lang="en-AU" i="1">
                                        <a:latin typeface="Cambria Math" panose="02040503050406030204" pitchFamily="18" charset="0"/>
                                      </a:rPr>
                                      <m:t>𝑥</m:t>
                                    </m:r>
                                  </m:e>
                                  <m:sub>
                                    <m:r>
                                      <a:rPr lang="en-AU" i="1">
                                        <a:latin typeface="Cambria Math" panose="02040503050406030204" pitchFamily="18" charset="0"/>
                                      </a:rPr>
                                      <m:t>1</m:t>
                                    </m:r>
                                  </m:sub>
                                </m:sSub>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AU" i="1">
                                        <a:latin typeface="Cambria Math" panose="02040503050406030204" pitchFamily="18" charset="0"/>
                                      </a:rPr>
                                      <m:t>𝑓</m:t>
                                    </m:r>
                                  </m:e>
                                  <m:sub>
                                    <m:r>
                                      <a:rPr lang="en-AU" i="1">
                                        <a:latin typeface="Cambria Math" panose="02040503050406030204" pitchFamily="18" charset="0"/>
                                      </a:rPr>
                                      <m:t>1</m:t>
                                    </m:r>
                                  </m:sub>
                                </m:sSub>
                                <m:sSub>
                                  <m:sSubPr>
                                    <m:ctrlPr>
                                      <a:rPr lang="en-US" i="1">
                                        <a:latin typeface="Cambria Math" panose="02040503050406030204" pitchFamily="18" charset="0"/>
                                      </a:rPr>
                                    </m:ctrlPr>
                                  </m:sSubPr>
                                  <m:e>
                                    <m:r>
                                      <a:rPr lang="en-AU" b="0" i="1" smtClean="0">
                                        <a:latin typeface="Cambria Math" panose="02040503050406030204" pitchFamily="18" charset="0"/>
                                      </a:rPr>
                                      <m:t>𝑧</m:t>
                                    </m:r>
                                  </m:e>
                                  <m:sub>
                                    <m:r>
                                      <a:rPr lang="en-AU" b="0" i="1" smtClean="0">
                                        <a:latin typeface="Cambria Math" panose="02040503050406030204" pitchFamily="18" charset="0"/>
                                      </a:rPr>
                                      <m:t>25</m:t>
                                    </m:r>
                                  </m:sub>
                                </m:sSub>
                              </m:e>
                              <m:e>
                                <m:r>
                                  <a:rPr lang="en-US" i="1" smtClean="0">
                                    <a:latin typeface="Cambria Math" panose="02040503050406030204" pitchFamily="18" charset="0"/>
                                  </a:rPr>
                                  <m:t>⋯</m:t>
                                </m:r>
                              </m:e>
                              <m:e>
                                <m:sSub>
                                  <m:sSubPr>
                                    <m:ctrlPr>
                                      <a:rPr lang="en-US" i="1">
                                        <a:latin typeface="Cambria Math" panose="02040503050406030204" pitchFamily="18" charset="0"/>
                                      </a:rPr>
                                    </m:ctrlPr>
                                  </m:sSubPr>
                                  <m:e>
                                    <m:r>
                                      <a:rPr lang="en-AU" i="1">
                                        <a:latin typeface="Cambria Math" panose="02040503050406030204" pitchFamily="18" charset="0"/>
                                      </a:rPr>
                                      <m:t>𝑓</m:t>
                                    </m:r>
                                  </m:e>
                                  <m:sub>
                                    <m:r>
                                      <a:rPr lang="en-AU" b="0" i="1" smtClean="0">
                                        <a:latin typeface="Cambria Math" panose="02040503050406030204" pitchFamily="18" charset="0"/>
                                      </a:rPr>
                                      <m:t>69</m:t>
                                    </m:r>
                                  </m:sub>
                                </m:sSub>
                                <m:sSub>
                                  <m:sSubPr>
                                    <m:ctrlPr>
                                      <a:rPr lang="en-US" i="1">
                                        <a:latin typeface="Cambria Math" panose="02040503050406030204" pitchFamily="18" charset="0"/>
                                      </a:rPr>
                                    </m:ctrlPr>
                                  </m:sSubPr>
                                  <m:e>
                                    <m:r>
                                      <a:rPr lang="en-AU" b="0" i="1" smtClean="0">
                                        <a:latin typeface="Cambria Math" panose="02040503050406030204" pitchFamily="18" charset="0"/>
                                      </a:rPr>
                                      <m:t>𝑧</m:t>
                                    </m:r>
                                  </m:e>
                                  <m:sub>
                                    <m:r>
                                      <a:rPr lang="en-AU" b="0" i="1" smtClean="0">
                                        <a:latin typeface="Cambria Math" panose="02040503050406030204" pitchFamily="18" charset="0"/>
                                      </a:rPr>
                                      <m:t>25</m:t>
                                    </m:r>
                                  </m:sub>
                                </m:sSub>
                              </m:e>
                            </m:mr>
                          </m:m>
                        </m:e>
                      </m:d>
                    </m:oMath>
                  </m:oMathPara>
                </a14:m>
                <a:endParaRPr lang="en-US" dirty="0"/>
              </a:p>
            </p:txBody>
          </p:sp>
        </mc:Choice>
        <mc:Fallback>
          <p:sp>
            <p:nvSpPr>
              <p:cNvPr id="3" name="TextBox 2">
                <a:extLst>
                  <a:ext uri="{FF2B5EF4-FFF2-40B4-BE49-F238E27FC236}">
                    <a16:creationId xmlns:a16="http://schemas.microsoft.com/office/drawing/2014/main" id="{D9528A91-C29E-01BA-884D-13064C88FAA4}"/>
                  </a:ext>
                </a:extLst>
              </p:cNvPr>
              <p:cNvSpPr txBox="1">
                <a:spLocks noRot="1" noChangeAspect="1" noMove="1" noResize="1" noEditPoints="1" noAdjustHandles="1" noChangeArrowheads="1" noChangeShapeType="1" noTextEdit="1"/>
              </p:cNvSpPr>
              <p:nvPr/>
            </p:nvSpPr>
            <p:spPr>
              <a:xfrm>
                <a:off x="6587010" y="1454065"/>
                <a:ext cx="2104807" cy="787908"/>
              </a:xfrm>
              <a:prstGeom prst="rect">
                <a:avLst/>
              </a:prstGeom>
              <a:blipFill>
                <a:blip r:embed="rId3"/>
                <a:stretch>
                  <a:fillRect t="-3175" b="-1269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8EF28D7-3421-81A6-CFFD-8086E776EFCD}"/>
                  </a:ext>
                </a:extLst>
              </p:cNvPr>
              <p:cNvSpPr txBox="1"/>
              <p:nvPr/>
            </p:nvSpPr>
            <p:spPr>
              <a:xfrm>
                <a:off x="8701801" y="1481252"/>
                <a:ext cx="639534" cy="7335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𝑐</m:t>
                                    </m:r>
                                  </m:e>
                                  <m:sub>
                                    <m:r>
                                      <a:rPr lang="en-AU"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AU" i="1">
                                        <a:latin typeface="Cambria Math" panose="02040503050406030204" pitchFamily="18" charset="0"/>
                                      </a:rPr>
                                    </m:ctrlPr>
                                  </m:sSubPr>
                                  <m:e>
                                    <m:r>
                                      <a:rPr lang="en-AU" i="1">
                                        <a:latin typeface="Cambria Math" panose="02040503050406030204" pitchFamily="18" charset="0"/>
                                      </a:rPr>
                                      <m:t>𝑐</m:t>
                                    </m:r>
                                  </m:e>
                                  <m:sub>
                                    <m:r>
                                      <a:rPr lang="en-AU" b="0" i="1" smtClean="0">
                                        <a:latin typeface="Cambria Math" panose="02040503050406030204" pitchFamily="18" charset="0"/>
                                      </a:rPr>
                                      <m:t>69</m:t>
                                    </m:r>
                                  </m:sub>
                                </m:sSub>
                              </m:e>
                            </m:mr>
                          </m:m>
                        </m:e>
                      </m:d>
                    </m:oMath>
                  </m:oMathPara>
                </a14:m>
                <a:endParaRPr lang="en-US" dirty="0"/>
              </a:p>
            </p:txBody>
          </p:sp>
        </mc:Choice>
        <mc:Fallback>
          <p:sp>
            <p:nvSpPr>
              <p:cNvPr id="5" name="TextBox 4">
                <a:extLst>
                  <a:ext uri="{FF2B5EF4-FFF2-40B4-BE49-F238E27FC236}">
                    <a16:creationId xmlns:a16="http://schemas.microsoft.com/office/drawing/2014/main" id="{D8EF28D7-3421-81A6-CFFD-8086E776EFCD}"/>
                  </a:ext>
                </a:extLst>
              </p:cNvPr>
              <p:cNvSpPr txBox="1">
                <a:spLocks noRot="1" noChangeAspect="1" noMove="1" noResize="1" noEditPoints="1" noAdjustHandles="1" noChangeArrowheads="1" noChangeShapeType="1" noTextEdit="1"/>
              </p:cNvSpPr>
              <p:nvPr/>
            </p:nvSpPr>
            <p:spPr>
              <a:xfrm>
                <a:off x="8701801" y="1481252"/>
                <a:ext cx="639534" cy="733534"/>
              </a:xfrm>
              <a:prstGeom prst="rect">
                <a:avLst/>
              </a:prstGeom>
              <a:blipFill>
                <a:blip r:embed="rId4"/>
                <a:stretch>
                  <a:fillRect b="-6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FAB9D1F-644D-623A-0CB4-81A64CC367EC}"/>
                  </a:ext>
                </a:extLst>
              </p:cNvPr>
              <p:cNvSpPr txBox="1"/>
              <p:nvPr/>
            </p:nvSpPr>
            <p:spPr>
              <a:xfrm>
                <a:off x="9838661" y="1503698"/>
                <a:ext cx="650756" cy="7335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AU" b="0" i="1" smtClean="0">
                                        <a:latin typeface="Cambria Math" panose="02040503050406030204" pitchFamily="18" charset="0"/>
                                      </a:rPr>
                                      <m:t>𝑥</m:t>
                                    </m:r>
                                  </m:e>
                                  <m:sub>
                                    <m:r>
                                      <a:rPr lang="en-AU" b="0" i="1" smtClean="0">
                                        <a:latin typeface="Cambria Math" panose="02040503050406030204" pitchFamily="18" charset="0"/>
                                      </a:rPr>
                                      <m:t>1</m:t>
                                    </m:r>
                                  </m:sub>
                                </m:sSub>
                              </m:e>
                            </m:mr>
                            <m:mr>
                              <m:e>
                                <m:r>
                                  <a:rPr lang="en-US" i="1" smtClean="0">
                                    <a:latin typeface="Cambria Math" panose="02040503050406030204" pitchFamily="18" charset="0"/>
                                  </a:rPr>
                                  <m:t>⋮</m:t>
                                </m:r>
                              </m:e>
                            </m:mr>
                            <m:mr>
                              <m:e>
                                <m:sSub>
                                  <m:sSubPr>
                                    <m:ctrlPr>
                                      <a:rPr lang="en-US" i="1" smtClean="0">
                                        <a:latin typeface="Cambria Math" panose="02040503050406030204" pitchFamily="18" charset="0"/>
                                      </a:rPr>
                                    </m:ctrlPr>
                                  </m:sSubPr>
                                  <m:e>
                                    <m:r>
                                      <a:rPr lang="en-AU" b="0" i="1" smtClean="0">
                                        <a:latin typeface="Cambria Math" panose="02040503050406030204" pitchFamily="18" charset="0"/>
                                      </a:rPr>
                                      <m:t>𝑧</m:t>
                                    </m:r>
                                  </m:e>
                                  <m:sub>
                                    <m:r>
                                      <a:rPr lang="en-AU" b="0" i="1" smtClean="0">
                                        <a:latin typeface="Cambria Math" panose="02040503050406030204" pitchFamily="18" charset="0"/>
                                      </a:rPr>
                                      <m:t>25</m:t>
                                    </m:r>
                                  </m:sub>
                                </m:sSub>
                              </m:e>
                            </m:mr>
                          </m:m>
                        </m:e>
                      </m:d>
                    </m:oMath>
                  </m:oMathPara>
                </a14:m>
                <a:endParaRPr lang="en-US" dirty="0"/>
              </a:p>
            </p:txBody>
          </p:sp>
        </mc:Choice>
        <mc:Fallback>
          <p:sp>
            <p:nvSpPr>
              <p:cNvPr id="12" name="TextBox 11">
                <a:extLst>
                  <a:ext uri="{FF2B5EF4-FFF2-40B4-BE49-F238E27FC236}">
                    <a16:creationId xmlns:a16="http://schemas.microsoft.com/office/drawing/2014/main" id="{EFAB9D1F-644D-623A-0CB4-81A64CC367EC}"/>
                  </a:ext>
                </a:extLst>
              </p:cNvPr>
              <p:cNvSpPr txBox="1">
                <a:spLocks noRot="1" noChangeAspect="1" noMove="1" noResize="1" noEditPoints="1" noAdjustHandles="1" noChangeArrowheads="1" noChangeShapeType="1" noTextEdit="1"/>
              </p:cNvSpPr>
              <p:nvPr/>
            </p:nvSpPr>
            <p:spPr>
              <a:xfrm>
                <a:off x="9838661" y="1503698"/>
                <a:ext cx="650756" cy="733599"/>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1C4C327-9CFB-4596-F3FF-C7F37EC82F20}"/>
                  </a:ext>
                </a:extLst>
              </p:cNvPr>
              <p:cNvSpPr txBox="1"/>
              <p:nvPr/>
            </p:nvSpPr>
            <p:spPr>
              <a:xfrm>
                <a:off x="9474582" y="1709519"/>
                <a:ext cx="23083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m:t>
                      </m:r>
                    </m:oMath>
                  </m:oMathPara>
                </a14:m>
                <a:endParaRPr lang="en-US" dirty="0"/>
              </a:p>
            </p:txBody>
          </p:sp>
        </mc:Choice>
        <mc:Fallback>
          <p:sp>
            <p:nvSpPr>
              <p:cNvPr id="13" name="TextBox 12">
                <a:extLst>
                  <a:ext uri="{FF2B5EF4-FFF2-40B4-BE49-F238E27FC236}">
                    <a16:creationId xmlns:a16="http://schemas.microsoft.com/office/drawing/2014/main" id="{11C4C327-9CFB-4596-F3FF-C7F37EC82F20}"/>
                  </a:ext>
                </a:extLst>
              </p:cNvPr>
              <p:cNvSpPr txBox="1">
                <a:spLocks noRot="1" noChangeAspect="1" noMove="1" noResize="1" noEditPoints="1" noAdjustHandles="1" noChangeArrowheads="1" noChangeShapeType="1" noTextEdit="1"/>
              </p:cNvSpPr>
              <p:nvPr/>
            </p:nvSpPr>
            <p:spPr>
              <a:xfrm>
                <a:off x="9474582" y="1709519"/>
                <a:ext cx="230832" cy="276999"/>
              </a:xfrm>
              <a:prstGeom prst="rect">
                <a:avLst/>
              </a:prstGeom>
              <a:blipFill>
                <a:blip r:embed="rId6"/>
                <a:stretch>
                  <a:fillRect l="-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CD46A38-51CF-0BF5-EB43-37393578EA11}"/>
                  </a:ext>
                </a:extLst>
              </p:cNvPr>
              <p:cNvSpPr txBox="1"/>
              <p:nvPr/>
            </p:nvSpPr>
            <p:spPr>
              <a:xfrm>
                <a:off x="6491634" y="2506528"/>
                <a:ext cx="4963025" cy="553998"/>
              </a:xfrm>
              <a:prstGeom prst="rect">
                <a:avLst/>
              </a:prstGeom>
              <a:noFill/>
            </p:spPr>
            <p:txBody>
              <a:bodyPr wrap="none" lIns="0" tIns="0" rIns="0" bIns="0" rtlCol="0">
                <a:spAutoFit/>
              </a:bodyPr>
              <a:lstStyle/>
              <a:p>
                <a14:m>
                  <m:oMath xmlns:m="http://schemas.openxmlformats.org/officeDocument/2006/math">
                    <m:r>
                      <a:rPr lang="en-AU" b="0" i="1" smtClean="0">
                        <a:latin typeface="Cambria Math" panose="02040503050406030204" pitchFamily="18" charset="0"/>
                      </a:rPr>
                      <m:t>𝐼𝑅𝐶</m:t>
                    </m:r>
                    <m:r>
                      <a:rPr lang="en-AU" b="0" i="1" smtClean="0">
                        <a:latin typeface="Cambria Math" panose="02040503050406030204" pitchFamily="18" charset="0"/>
                      </a:rPr>
                      <m:t> ~ 0.2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𝑣</m:t>
                        </m:r>
                      </m:e>
                      <m:sub>
                        <m:r>
                          <a:rPr lang="en-AU" b="0" i="1" smtClean="0">
                            <a:latin typeface="Cambria Math" panose="02040503050406030204" pitchFamily="18" charset="0"/>
                          </a:rPr>
                          <m:t>1</m:t>
                        </m:r>
                      </m:sub>
                    </m:sSub>
                    <m:r>
                      <a:rPr lang="en-AU" b="0" i="1" smtClean="0">
                        <a:latin typeface="Cambria Math" panose="02040503050406030204" pitchFamily="18" charset="0"/>
                      </a:rPr>
                      <m:t> </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2</m:t>
                            </m:r>
                          </m:sub>
                        </m:sSub>
                      </m:e>
                    </m:d>
                    <m:r>
                      <a:rPr lang="en-AU" b="0" i="1" smtClean="0">
                        <a:latin typeface="Cambria Math" panose="02040503050406030204" pitchFamily="18" charset="0"/>
                      </a:rPr>
                      <m:t>+</m:t>
                    </m:r>
                    <m:r>
                      <a:rPr lang="en-AU" i="1">
                        <a:latin typeface="Cambria Math" panose="02040503050406030204" pitchFamily="18" charset="0"/>
                      </a:rPr>
                      <m:t>0.</m:t>
                    </m:r>
                    <m:r>
                      <a:rPr lang="en-AU" b="0" i="1" smtClean="0">
                        <a:latin typeface="Cambria Math" panose="02040503050406030204" pitchFamily="18" charset="0"/>
                      </a:rPr>
                      <m:t>0</m:t>
                    </m:r>
                    <m:r>
                      <a:rPr lang="en-AU" i="1">
                        <a:latin typeface="Cambria Math" panose="02040503050406030204" pitchFamily="18" charset="0"/>
                      </a:rPr>
                      <m:t>2 </m:t>
                    </m:r>
                    <m:sSub>
                      <m:sSubPr>
                        <m:ctrlPr>
                          <a:rPr lang="en-AU" i="1">
                            <a:latin typeface="Cambria Math" panose="02040503050406030204" pitchFamily="18" charset="0"/>
                          </a:rPr>
                        </m:ctrlPr>
                      </m:sSubPr>
                      <m:e>
                        <m:r>
                          <a:rPr lang="en-AU" i="1">
                            <a:latin typeface="Cambria Math" panose="02040503050406030204" pitchFamily="18" charset="0"/>
                          </a:rPr>
                          <m:t>𝑣</m:t>
                        </m:r>
                      </m:e>
                      <m:sub>
                        <m:r>
                          <a:rPr lang="en-AU" b="0" i="1" smtClean="0">
                            <a:latin typeface="Cambria Math" panose="02040503050406030204" pitchFamily="18" charset="0"/>
                          </a:rPr>
                          <m:t>6</m:t>
                        </m:r>
                      </m:sub>
                    </m:sSub>
                    <m:r>
                      <a:rPr lang="en-AU" i="1">
                        <a:latin typeface="Cambria Math" panose="02040503050406030204" pitchFamily="18" charset="0"/>
                      </a:rPr>
                      <m:t> </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b="0" i="1" smtClean="0">
                                <a:latin typeface="Cambria Math" panose="02040503050406030204" pitchFamily="18" charset="0"/>
                              </a:rPr>
                              <m:t>𝑎</m:t>
                            </m:r>
                          </m:e>
                          <m:sub>
                            <m:r>
                              <a:rPr lang="en-AU" b="0" i="1" smtClean="0">
                                <a:latin typeface="Cambria Math" panose="02040503050406030204" pitchFamily="18" charset="0"/>
                              </a:rPr>
                              <m:t>1</m:t>
                            </m:r>
                          </m:sub>
                        </m:sSub>
                      </m:e>
                    </m:d>
                    <m:r>
                      <a:rPr lang="en-AU" i="1">
                        <a:latin typeface="Cambria Math" panose="02040503050406030204" pitchFamily="18" charset="0"/>
                      </a:rPr>
                      <m:t>+</m:t>
                    </m:r>
                  </m:oMath>
                </a14:m>
                <a:r>
                  <a:rPr lang="en-AU" dirty="0"/>
                  <a:t> </a:t>
                </a:r>
                <a14:m>
                  <m:oMath xmlns:m="http://schemas.openxmlformats.org/officeDocument/2006/math">
                    <m:r>
                      <a:rPr lang="en-AU" i="1">
                        <a:latin typeface="Cambria Math" panose="02040503050406030204" pitchFamily="18" charset="0"/>
                      </a:rPr>
                      <m:t>0.</m:t>
                    </m:r>
                    <m:r>
                      <a:rPr lang="en-AU" b="0" i="1" smtClean="0">
                        <a:latin typeface="Cambria Math" panose="02040503050406030204" pitchFamily="18" charset="0"/>
                      </a:rPr>
                      <m:t>0</m:t>
                    </m:r>
                    <m:r>
                      <a:rPr lang="en-AU" i="1">
                        <a:latin typeface="Cambria Math" panose="02040503050406030204" pitchFamily="18" charset="0"/>
                      </a:rPr>
                      <m:t>2 </m:t>
                    </m:r>
                    <m:sSub>
                      <m:sSubPr>
                        <m:ctrlPr>
                          <a:rPr lang="en-AU" i="1">
                            <a:latin typeface="Cambria Math" panose="02040503050406030204" pitchFamily="18" charset="0"/>
                          </a:rPr>
                        </m:ctrlPr>
                      </m:sSubPr>
                      <m:e>
                        <m:r>
                          <a:rPr lang="en-AU" i="1">
                            <a:latin typeface="Cambria Math" panose="02040503050406030204" pitchFamily="18" charset="0"/>
                          </a:rPr>
                          <m:t>𝑣</m:t>
                        </m:r>
                      </m:e>
                      <m:sub>
                        <m:r>
                          <a:rPr lang="en-AU" b="0" i="1" smtClean="0">
                            <a:latin typeface="Cambria Math" panose="02040503050406030204" pitchFamily="18" charset="0"/>
                          </a:rPr>
                          <m:t>10</m:t>
                        </m:r>
                      </m:sub>
                    </m:sSub>
                    <m:r>
                      <a:rPr lang="en-AU" i="1">
                        <a:latin typeface="Cambria Math" panose="02040503050406030204" pitchFamily="18" charset="0"/>
                      </a:rPr>
                      <m:t> </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i="1">
                                <a:latin typeface="Cambria Math" panose="02040503050406030204" pitchFamily="18" charset="0"/>
                              </a:rPr>
                              <m:t>2</m:t>
                            </m:r>
                          </m:sub>
                        </m:sSub>
                      </m:e>
                    </m:d>
                    <m:r>
                      <a:rPr lang="en-AU" i="1">
                        <a:latin typeface="Cambria Math" panose="02040503050406030204" pitchFamily="18" charset="0"/>
                      </a:rPr>
                      <m:t>+ </m:t>
                    </m:r>
                  </m:oMath>
                </a14:m>
                <a:br>
                  <a:rPr lang="en-AU" dirty="0"/>
                </a:br>
                <a14:m>
                  <m:oMath xmlns:m="http://schemas.openxmlformats.org/officeDocument/2006/math">
                    <m:r>
                      <a:rPr lang="en-AU" b="0" i="0" smtClean="0">
                        <a:latin typeface="Cambria Math" panose="02040503050406030204" pitchFamily="18" charset="0"/>
                      </a:rPr>
                      <m:t>              </m:t>
                    </m:r>
                    <m:r>
                      <a:rPr lang="en-AU" i="1">
                        <a:latin typeface="Cambria Math" panose="02040503050406030204" pitchFamily="18" charset="0"/>
                      </a:rPr>
                      <m:t>0.</m:t>
                    </m:r>
                    <m:r>
                      <a:rPr lang="en-AU" b="0" i="1" smtClean="0">
                        <a:latin typeface="Cambria Math" panose="02040503050406030204" pitchFamily="18" charset="0"/>
                      </a:rPr>
                      <m:t>0</m:t>
                    </m:r>
                    <m:r>
                      <a:rPr lang="en-AU" i="1">
                        <a:latin typeface="Cambria Math" panose="02040503050406030204" pitchFamily="18" charset="0"/>
                      </a:rPr>
                      <m:t>2 </m:t>
                    </m:r>
                    <m:sSub>
                      <m:sSubPr>
                        <m:ctrlPr>
                          <a:rPr lang="en-AU" i="1">
                            <a:latin typeface="Cambria Math" panose="02040503050406030204" pitchFamily="18" charset="0"/>
                          </a:rPr>
                        </m:ctrlPr>
                      </m:sSubPr>
                      <m:e>
                        <m:r>
                          <a:rPr lang="en-AU" i="1">
                            <a:latin typeface="Cambria Math" panose="02040503050406030204" pitchFamily="18" charset="0"/>
                          </a:rPr>
                          <m:t>𝑣</m:t>
                        </m:r>
                      </m:e>
                      <m:sub>
                        <m:r>
                          <a:rPr lang="en-AU" b="0" i="1" smtClean="0">
                            <a:latin typeface="Cambria Math" panose="02040503050406030204" pitchFamily="18" charset="0"/>
                          </a:rPr>
                          <m:t>23</m:t>
                        </m:r>
                      </m:sub>
                    </m:sSub>
                    <m:r>
                      <a:rPr lang="en-AU" i="1">
                        <a:latin typeface="Cambria Math" panose="02040503050406030204" pitchFamily="18" charset="0"/>
                      </a:rPr>
                      <m:t> </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i="1">
                                <a:latin typeface="Cambria Math" panose="02040503050406030204" pitchFamily="18" charset="0"/>
                              </a:rPr>
                              <m:t>2</m:t>
                            </m:r>
                          </m:sub>
                        </m:sSub>
                      </m:e>
                    </m:d>
                    <m:r>
                      <a:rPr lang="en-AU" i="1">
                        <a:latin typeface="Cambria Math" panose="02040503050406030204" pitchFamily="18" charset="0"/>
                      </a:rPr>
                      <m:t>+</m:t>
                    </m:r>
                  </m:oMath>
                </a14:m>
                <a:r>
                  <a:rPr lang="en-AU" dirty="0"/>
                  <a:t> </a:t>
                </a:r>
                <a14:m>
                  <m:oMath xmlns:m="http://schemas.openxmlformats.org/officeDocument/2006/math">
                    <m:r>
                      <a:rPr lang="en-AU" i="1">
                        <a:latin typeface="Cambria Math" panose="02040503050406030204" pitchFamily="18" charset="0"/>
                      </a:rPr>
                      <m:t>0.</m:t>
                    </m:r>
                    <m:r>
                      <a:rPr lang="en-AU" b="0" i="1" smtClean="0">
                        <a:latin typeface="Cambria Math" panose="02040503050406030204" pitchFamily="18" charset="0"/>
                      </a:rPr>
                      <m:t>04</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𝑣</m:t>
                        </m:r>
                      </m:e>
                      <m:sub>
                        <m:r>
                          <a:rPr lang="en-AU" b="0" i="1" smtClean="0">
                            <a:latin typeface="Cambria Math" panose="02040503050406030204" pitchFamily="18" charset="0"/>
                          </a:rPr>
                          <m:t>24</m:t>
                        </m:r>
                      </m:sub>
                    </m:sSub>
                    <m:r>
                      <a:rPr lang="en-AU" i="1">
                        <a:latin typeface="Cambria Math" panose="02040503050406030204" pitchFamily="18" charset="0"/>
                      </a:rPr>
                      <m:t> </m:t>
                    </m:r>
                    <m:d>
                      <m:dPr>
                        <m:ctrlPr>
                          <a:rPr lang="en-AU" i="1">
                            <a:latin typeface="Cambria Math" panose="02040503050406030204" pitchFamily="18" charset="0"/>
                          </a:rPr>
                        </m:ctrlPr>
                      </m:dPr>
                      <m:e>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i="1">
                                <a:latin typeface="Cambria Math" panose="02040503050406030204" pitchFamily="18" charset="0"/>
                              </a:rPr>
                              <m:t>2</m:t>
                            </m:r>
                          </m:sub>
                        </m:sSub>
                      </m:e>
                    </m:d>
                    <m:r>
                      <a:rPr lang="en-AU" i="1">
                        <a:latin typeface="Cambria Math" panose="02040503050406030204" pitchFamily="18" charset="0"/>
                      </a:rPr>
                      <m:t> </m:t>
                    </m:r>
                  </m:oMath>
                </a14:m>
                <a:endParaRPr lang="en-US" dirty="0"/>
              </a:p>
            </p:txBody>
          </p:sp>
        </mc:Choice>
        <mc:Fallback>
          <p:sp>
            <p:nvSpPr>
              <p:cNvPr id="14" name="TextBox 13">
                <a:extLst>
                  <a:ext uri="{FF2B5EF4-FFF2-40B4-BE49-F238E27FC236}">
                    <a16:creationId xmlns:a16="http://schemas.microsoft.com/office/drawing/2014/main" id="{FCD46A38-51CF-0BF5-EB43-37393578EA11}"/>
                  </a:ext>
                </a:extLst>
              </p:cNvPr>
              <p:cNvSpPr txBox="1">
                <a:spLocks noRot="1" noChangeAspect="1" noMove="1" noResize="1" noEditPoints="1" noAdjustHandles="1" noChangeArrowheads="1" noChangeShapeType="1" noTextEdit="1"/>
              </p:cNvSpPr>
              <p:nvPr/>
            </p:nvSpPr>
            <p:spPr>
              <a:xfrm>
                <a:off x="6491634" y="2506528"/>
                <a:ext cx="4963025" cy="553998"/>
              </a:xfrm>
              <a:prstGeom prst="rect">
                <a:avLst/>
              </a:prstGeom>
              <a:blipFill>
                <a:blip r:embed="rId7"/>
                <a:stretch>
                  <a:fillRect l="-2302" t="-4545" r="-2302" b="-20455"/>
                </a:stretch>
              </a:blipFill>
            </p:spPr>
            <p:txBody>
              <a:bodyPr/>
              <a:lstStyle/>
              <a:p>
                <a:r>
                  <a:rPr lang="en-US">
                    <a:noFill/>
                  </a:rPr>
                  <a:t> </a:t>
                </a:r>
              </a:p>
            </p:txBody>
          </p:sp>
        </mc:Fallback>
      </mc:AlternateContent>
    </p:spTree>
    <p:extLst>
      <p:ext uri="{BB962C8B-B14F-4D97-AF65-F5344CB8AC3E}">
        <p14:creationId xmlns:p14="http://schemas.microsoft.com/office/powerpoint/2010/main" val="207876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pic>
        <p:nvPicPr>
          <p:cNvPr id="5" name="Picture 4" descr="Chart&#10;&#10;Description automatically generated">
            <a:extLst>
              <a:ext uri="{FF2B5EF4-FFF2-40B4-BE49-F238E27FC236}">
                <a16:creationId xmlns:a16="http://schemas.microsoft.com/office/drawing/2014/main" id="{B47472B1-7080-3793-F16C-999C419317EB}"/>
              </a:ext>
            </a:extLst>
          </p:cNvPr>
          <p:cNvPicPr>
            <a:picLocks noChangeAspect="1"/>
          </p:cNvPicPr>
          <p:nvPr/>
        </p:nvPicPr>
        <p:blipFill>
          <a:blip r:embed="rId2"/>
          <a:stretch>
            <a:fillRect/>
          </a:stretch>
        </p:blipFill>
        <p:spPr>
          <a:xfrm>
            <a:off x="90327" y="1087580"/>
            <a:ext cx="4362920" cy="3268442"/>
          </a:xfrm>
          <a:prstGeom prst="rect">
            <a:avLst/>
          </a:prstGeom>
        </p:spPr>
      </p:pic>
      <p:pic>
        <p:nvPicPr>
          <p:cNvPr id="7" name="Picture 6" descr="Chart, surface chart&#10;&#10;Description automatically generated">
            <a:extLst>
              <a:ext uri="{FF2B5EF4-FFF2-40B4-BE49-F238E27FC236}">
                <a16:creationId xmlns:a16="http://schemas.microsoft.com/office/drawing/2014/main" id="{7B9AAC94-6D67-3AAF-9AAF-DA69D1EE21DB}"/>
              </a:ext>
            </a:extLst>
          </p:cNvPr>
          <p:cNvPicPr>
            <a:picLocks noChangeAspect="1"/>
          </p:cNvPicPr>
          <p:nvPr/>
        </p:nvPicPr>
        <p:blipFill>
          <a:blip r:embed="rId3"/>
          <a:stretch>
            <a:fillRect/>
          </a:stretch>
        </p:blipFill>
        <p:spPr>
          <a:xfrm>
            <a:off x="4923242" y="0"/>
            <a:ext cx="6607697" cy="5770420"/>
          </a:xfrm>
          <a:prstGeom prst="rect">
            <a:avLst/>
          </a:prstGeom>
        </p:spPr>
      </p:pic>
      <p:sp>
        <p:nvSpPr>
          <p:cNvPr id="8" name="TextBox 7">
            <a:extLst>
              <a:ext uri="{FF2B5EF4-FFF2-40B4-BE49-F238E27FC236}">
                <a16:creationId xmlns:a16="http://schemas.microsoft.com/office/drawing/2014/main" id="{1C5E736F-4B05-83B2-F4F1-19A793D5C7CF}"/>
              </a:ext>
            </a:extLst>
          </p:cNvPr>
          <p:cNvSpPr txBox="1"/>
          <p:nvPr/>
        </p:nvSpPr>
        <p:spPr>
          <a:xfrm>
            <a:off x="276757" y="4693202"/>
            <a:ext cx="5051683" cy="1077218"/>
          </a:xfrm>
          <a:prstGeom prst="rect">
            <a:avLst/>
          </a:prstGeom>
          <a:noFill/>
        </p:spPr>
        <p:txBody>
          <a:bodyPr wrap="square" rtlCol="0">
            <a:spAutoFit/>
          </a:bodyPr>
          <a:lstStyle/>
          <a:p>
            <a:r>
              <a:rPr lang="en-US" sz="1600" dirty="0"/>
              <a:t>Plotting out the energy surface across the forward and reverse IRC coordinates shows the clear transition state saddle point and Csv minima on each side. Line of symmetry along the R1=R2 coordinate</a:t>
            </a:r>
          </a:p>
        </p:txBody>
      </p:sp>
      <p:sp>
        <p:nvSpPr>
          <p:cNvPr id="2" name="TextBox 1">
            <a:extLst>
              <a:ext uri="{FF2B5EF4-FFF2-40B4-BE49-F238E27FC236}">
                <a16:creationId xmlns:a16="http://schemas.microsoft.com/office/drawing/2014/main" id="{0394008A-0B5B-13EF-A780-AC8401AECDE0}"/>
              </a:ext>
            </a:extLst>
          </p:cNvPr>
          <p:cNvSpPr txBox="1"/>
          <p:nvPr/>
        </p:nvSpPr>
        <p:spPr>
          <a:xfrm>
            <a:off x="314585" y="642395"/>
            <a:ext cx="4808305" cy="369332"/>
          </a:xfrm>
          <a:prstGeom prst="rect">
            <a:avLst/>
          </a:prstGeom>
          <a:noFill/>
        </p:spPr>
        <p:txBody>
          <a:bodyPr wrap="square" rtlCol="0">
            <a:spAutoFit/>
          </a:bodyPr>
          <a:lstStyle/>
          <a:p>
            <a:pPr algn="ctr"/>
            <a:r>
              <a:rPr lang="en-US" dirty="0"/>
              <a:t>Plotting 2D energy surfaces – IRC </a:t>
            </a:r>
            <a:r>
              <a:rPr lang="en-US" dirty="0" err="1"/>
              <a:t>rxnCoords</a:t>
            </a:r>
            <a:endParaRPr lang="en-US" dirty="0"/>
          </a:p>
        </p:txBody>
      </p:sp>
    </p:spTree>
    <p:extLst>
      <p:ext uri="{BB962C8B-B14F-4D97-AF65-F5344CB8AC3E}">
        <p14:creationId xmlns:p14="http://schemas.microsoft.com/office/powerpoint/2010/main" val="1767234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sp>
        <p:nvSpPr>
          <p:cNvPr id="2" name="TextBox 1">
            <a:extLst>
              <a:ext uri="{FF2B5EF4-FFF2-40B4-BE49-F238E27FC236}">
                <a16:creationId xmlns:a16="http://schemas.microsoft.com/office/drawing/2014/main" id="{417ECE25-B775-0814-514C-A5A381BF38A5}"/>
              </a:ext>
            </a:extLst>
          </p:cNvPr>
          <p:cNvSpPr txBox="1"/>
          <p:nvPr/>
        </p:nvSpPr>
        <p:spPr>
          <a:xfrm>
            <a:off x="314585" y="642395"/>
            <a:ext cx="5136189" cy="369332"/>
          </a:xfrm>
          <a:prstGeom prst="rect">
            <a:avLst/>
          </a:prstGeom>
          <a:noFill/>
        </p:spPr>
        <p:txBody>
          <a:bodyPr wrap="square" rtlCol="0">
            <a:spAutoFit/>
          </a:bodyPr>
          <a:lstStyle/>
          <a:p>
            <a:pPr algn="ctr"/>
            <a:r>
              <a:rPr lang="en-US" dirty="0"/>
              <a:t>Plotting 2D energy surfaces – TS normal modes</a:t>
            </a:r>
          </a:p>
        </p:txBody>
      </p:sp>
      <p:pic>
        <p:nvPicPr>
          <p:cNvPr id="5" name="Picture 4" descr="Chart, surface chart&#10;&#10;Description automatically generated">
            <a:extLst>
              <a:ext uri="{FF2B5EF4-FFF2-40B4-BE49-F238E27FC236}">
                <a16:creationId xmlns:a16="http://schemas.microsoft.com/office/drawing/2014/main" id="{82C75E90-EB6F-D7D6-51E2-8ACEF16F6CC9}"/>
              </a:ext>
            </a:extLst>
          </p:cNvPr>
          <p:cNvPicPr>
            <a:picLocks noChangeAspect="1"/>
          </p:cNvPicPr>
          <p:nvPr/>
        </p:nvPicPr>
        <p:blipFill>
          <a:blip r:embed="rId2"/>
          <a:stretch>
            <a:fillRect/>
          </a:stretch>
        </p:blipFill>
        <p:spPr>
          <a:xfrm>
            <a:off x="155862" y="3925372"/>
            <a:ext cx="4000500" cy="2626179"/>
          </a:xfrm>
          <a:prstGeom prst="rect">
            <a:avLst/>
          </a:prstGeom>
        </p:spPr>
      </p:pic>
      <p:pic>
        <p:nvPicPr>
          <p:cNvPr id="7" name="Picture 6" descr="Chart&#10;&#10;Description automatically generated">
            <a:extLst>
              <a:ext uri="{FF2B5EF4-FFF2-40B4-BE49-F238E27FC236}">
                <a16:creationId xmlns:a16="http://schemas.microsoft.com/office/drawing/2014/main" id="{99A8DAB3-146E-5196-2D12-B8818BABD0FF}"/>
              </a:ext>
            </a:extLst>
          </p:cNvPr>
          <p:cNvPicPr>
            <a:picLocks noChangeAspect="1"/>
          </p:cNvPicPr>
          <p:nvPr/>
        </p:nvPicPr>
        <p:blipFill>
          <a:blip r:embed="rId3"/>
          <a:stretch>
            <a:fillRect/>
          </a:stretch>
        </p:blipFill>
        <p:spPr>
          <a:xfrm>
            <a:off x="155862" y="1076663"/>
            <a:ext cx="4000501" cy="3020786"/>
          </a:xfrm>
          <a:prstGeom prst="rect">
            <a:avLst/>
          </a:prstGeom>
        </p:spPr>
      </p:pic>
      <p:sp>
        <p:nvSpPr>
          <p:cNvPr id="8" name="TextBox 7">
            <a:extLst>
              <a:ext uri="{FF2B5EF4-FFF2-40B4-BE49-F238E27FC236}">
                <a16:creationId xmlns:a16="http://schemas.microsoft.com/office/drawing/2014/main" id="{57A38213-81AD-7F2E-D6AB-FCC61B896F7D}"/>
              </a:ext>
            </a:extLst>
          </p:cNvPr>
          <p:cNvSpPr txBox="1"/>
          <p:nvPr/>
        </p:nvSpPr>
        <p:spPr>
          <a:xfrm>
            <a:off x="3990111" y="1254522"/>
            <a:ext cx="1567542" cy="1077218"/>
          </a:xfrm>
          <a:prstGeom prst="rect">
            <a:avLst/>
          </a:prstGeom>
          <a:noFill/>
        </p:spPr>
        <p:txBody>
          <a:bodyPr wrap="square" rtlCol="0">
            <a:spAutoFit/>
          </a:bodyPr>
          <a:lstStyle/>
          <a:p>
            <a:r>
              <a:rPr lang="en-US" sz="1600" dirty="0"/>
              <a:t>Clear saddle point along imaginary </a:t>
            </a:r>
            <a:r>
              <a:rPr lang="en-US" sz="1600" dirty="0" err="1"/>
              <a:t>freq</a:t>
            </a:r>
            <a:r>
              <a:rPr lang="en-US" sz="1600" dirty="0"/>
              <a:t> </a:t>
            </a:r>
            <a:r>
              <a:rPr lang="en-US" sz="1600" dirty="0" err="1"/>
              <a:t>coord</a:t>
            </a:r>
            <a:r>
              <a:rPr lang="en-US" sz="1600" dirty="0"/>
              <a:t> v1 (b2)</a:t>
            </a:r>
          </a:p>
        </p:txBody>
      </p:sp>
    </p:spTree>
    <p:extLst>
      <p:ext uri="{BB962C8B-B14F-4D97-AF65-F5344CB8AC3E}">
        <p14:creationId xmlns:p14="http://schemas.microsoft.com/office/powerpoint/2010/main" val="2423738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spTree>
    <p:extLst>
      <p:ext uri="{BB962C8B-B14F-4D97-AF65-F5344CB8AC3E}">
        <p14:creationId xmlns:p14="http://schemas.microsoft.com/office/powerpoint/2010/main" val="2466474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3FA5A-A950-6791-4358-D18B18236C19}"/>
              </a:ext>
            </a:extLst>
          </p:cNvPr>
          <p:cNvSpPr txBox="1"/>
          <p:nvPr/>
        </p:nvSpPr>
        <p:spPr>
          <a:xfrm>
            <a:off x="410966" y="205483"/>
            <a:ext cx="6750122" cy="369332"/>
          </a:xfrm>
          <a:prstGeom prst="rect">
            <a:avLst/>
          </a:prstGeom>
          <a:noFill/>
        </p:spPr>
        <p:txBody>
          <a:bodyPr wrap="square" rtlCol="0">
            <a:spAutoFit/>
          </a:bodyPr>
          <a:lstStyle/>
          <a:p>
            <a:r>
              <a:rPr lang="en-US" dirty="0"/>
              <a:t>Protonated Anthracene Update</a:t>
            </a:r>
          </a:p>
        </p:txBody>
      </p:sp>
    </p:spTree>
    <p:extLst>
      <p:ext uri="{BB962C8B-B14F-4D97-AF65-F5344CB8AC3E}">
        <p14:creationId xmlns:p14="http://schemas.microsoft.com/office/powerpoint/2010/main" val="51422211"/>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0_Clancy.potx" id="{E21B8FAC-FCA7-410E-A000-B30E38C2AC3E}" vid="{5A26FC54-E506-44D2-ADAD-52B2BE581DA5}"/>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0_Clancy.potx" id="{E21B8FAC-FCA7-410E-A000-B30E38C2AC3E}" vid="{6917A901-E2C4-4D30-9D19-6BDEA5E83555}"/>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UNSW Clancy">
      <a:majorFont>
        <a:latin typeface="Clancy"/>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x9v1.0_Clancy.potx" id="{E21B8FAC-FCA7-410E-A000-B30E38C2AC3E}" vid="{1E61FE17-81A8-4A69-9494-A990AD8ABD2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7960</TotalTime>
  <Words>234</Words>
  <Application>Microsoft Macintosh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vt:i4>
      </vt:variant>
    </vt:vector>
  </HeadingPairs>
  <TitlesOfParts>
    <vt:vector size="15" baseType="lpstr">
      <vt:lpstr>Arial</vt:lpstr>
      <vt:lpstr>Calibri</vt:lpstr>
      <vt:lpstr>Cambria Math</vt:lpstr>
      <vt:lpstr>Clancy</vt:lpstr>
      <vt:lpstr>Roboto</vt:lpstr>
      <vt:lpstr>Office Theme</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Laws</dc:creator>
  <cp:lastModifiedBy>Ben Laws</cp:lastModifiedBy>
  <cp:revision>3</cp:revision>
  <dcterms:created xsi:type="dcterms:W3CDTF">2022-07-27T04:18:13Z</dcterms:created>
  <dcterms:modified xsi:type="dcterms:W3CDTF">2022-08-02T01:40:40Z</dcterms:modified>
</cp:coreProperties>
</file>